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Portada en pantalla des d’abans de les 13:00. Càmera encesa.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Canviar a la pantalla compartida del mòbil i de l’aplicació. Tornar a la diapositiva 14 en acabar.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image" Target="../media/image-14-2.jpg"/><Relationship Id="rId3" Type="http://schemas.openxmlformats.org/officeDocument/2006/relationships/image" Target="../media/image-14-3.jp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738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-1463040"/>
            <a:ext cx="5486400" cy="548640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875520" y="3291840"/>
            <a:ext cx="3108960" cy="3108960"/>
          </a:xfrm>
          <a:prstGeom prst="ellipse">
            <a:avLst/>
          </a:prstGeom>
          <a:solidFill>
            <a:srgbClr val="6FD8DE"/>
          </a:solidFill>
          <a:ln w="12700">
            <a:solidFill>
              <a:srgbClr val="6FD8D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052560" y="1005840"/>
            <a:ext cx="2651760" cy="731520"/>
          </a:xfrm>
          <a:prstGeom prst="roundRect">
            <a:avLst>
              <a:gd name="adj" fmla="val 27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235440" y="100584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Hola, tinc molèsties en una dent…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601200" y="1965960"/>
            <a:ext cx="2286000" cy="731520"/>
          </a:xfrm>
          <a:prstGeom prst="roundRect">
            <a:avLst>
              <a:gd name="adj" fmla="val 27500"/>
            </a:avLst>
          </a:prstGeom>
          <a:solidFill>
            <a:srgbClr val="25D366"/>
          </a:solidFill>
          <a:ln w="12700">
            <a:solidFill>
              <a:srgbClr val="25D36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784080" y="196596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 puc donar hora ara mateix.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188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FF6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WEBINAR ACES · 10 DE SETEMBRE DE 2026 · 13:00 H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737360"/>
            <a:ext cx="7863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 contacte al pacient atès</a:t>
            </a:r>
            <a:endParaRPr lang="en-US" sz="50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56616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aplicada a l’atenció sanitària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4846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Dani M. Casas · Justnet Systems</a:t>
            </a:r>
            <a:endParaRPr lang="en-US" sz="1600" dirty="0"/>
          </a:p>
        </p:txBody>
      </p:sp>
      <p:pic>
        <p:nvPicPr>
          <p:cNvPr id="12" name="Image 0" descr="/home/claude/webinar/assets/justnet-logo-whit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0080" y="5440680"/>
            <a:ext cx="2011680" cy="82296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7159752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7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Els propers quaranta minuts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27632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6276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417320" y="1554480"/>
            <a:ext cx="6400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és la intel·ligència artificial avui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640080" y="2496312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24963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423160"/>
            <a:ext cx="6400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pot ajudar la clínica en el dia a dia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640080" y="3364992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33649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3291840"/>
            <a:ext cx="6400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tecnologia que implementa Justnet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40080" y="4233672"/>
            <a:ext cx="548640" cy="548640"/>
          </a:xfrm>
          <a:prstGeom prst="ellipse">
            <a:avLst/>
          </a:prstGeom>
          <a:solidFill>
            <a:srgbClr val="25D366"/>
          </a:solidFill>
          <a:ln w="12700">
            <a:solidFill>
              <a:srgbClr val="25D36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4233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4160520"/>
            <a:ext cx="6400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en directe per WhatsApp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640080" y="5102352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" y="5102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5029200"/>
            <a:ext cx="6400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Preguntes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8412480" y="1828800"/>
            <a:ext cx="3200400" cy="822960"/>
          </a:xfrm>
          <a:prstGeom prst="roundRect">
            <a:avLst>
              <a:gd name="adj" fmla="val 2444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595360" y="1828800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real amb el meu telèfon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8412480" y="2834640"/>
            <a:ext cx="3200400" cy="822960"/>
          </a:xfrm>
          <a:prstGeom prst="roundRect">
            <a:avLst>
              <a:gd name="adj" fmla="val 2444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595360" y="2834640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Preguntes al final</a:t>
            </a:r>
            <a:endParaRPr lang="en-US" sz="1500" dirty="0"/>
          </a:p>
        </p:txBody>
      </p:sp>
      <p:pic>
        <p:nvPicPr>
          <p:cNvPr id="22" name="Image 0" descr="/home/claude/webinar/assets/justnet-logo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Daniel truca a la clínica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6766560" cy="731520"/>
          </a:xfrm>
          <a:prstGeom prst="roundRect">
            <a:avLst>
              <a:gd name="adj" fmla="val 27500"/>
            </a:avLst>
          </a:prstGeom>
          <a:solidFill>
            <a:srgbClr val="E3EEF0"/>
          </a:solidFill>
          <a:ln w="12700">
            <a:solidFill>
              <a:srgbClr val="E3EEF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46304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20:05 · Truca. La recepció ha tancat a les 19:00.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1005840" y="2359152"/>
            <a:ext cx="6766560" cy="731520"/>
          </a:xfrm>
          <a:prstGeom prst="roundRect">
            <a:avLst>
              <a:gd name="adj" fmla="val 27500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88720" y="235915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20:12 · Omple el formulari de la web. Ningú confirma res.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48640" y="3255264"/>
            <a:ext cx="6766560" cy="731520"/>
          </a:xfrm>
          <a:prstGeom prst="roundRect">
            <a:avLst>
              <a:gd name="adj" fmla="val 27500"/>
            </a:avLst>
          </a:prstGeom>
          <a:solidFill>
            <a:srgbClr val="E3EEF0"/>
          </a:solidFill>
          <a:ln w="12700">
            <a:solidFill>
              <a:srgbClr val="E3EEF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255264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09:02 · Torna a trucar. Comunica.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005840" y="4151376"/>
            <a:ext cx="6766560" cy="731520"/>
          </a:xfrm>
          <a:prstGeom prst="roundRect">
            <a:avLst>
              <a:gd name="adj" fmla="val 27500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188720" y="4151376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09:40 · Li agafen. Ho explica tot de zero. «Truqui més tard.»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5047488"/>
            <a:ext cx="7863840" cy="731520"/>
          </a:xfrm>
          <a:prstGeom prst="roundRect">
            <a:avLst>
              <a:gd name="adj" fmla="val 27500"/>
            </a:avLst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5047488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Daniel encara no té cita. La clínica ha perdut dues trucades.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9144000" y="1737360"/>
            <a:ext cx="2377440" cy="2377440"/>
          </a:xfrm>
          <a:prstGeom prst="ellipse">
            <a:avLst/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4080" y="2377440"/>
            <a:ext cx="1097280" cy="1097280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8778240" y="42976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20:05</a:t>
            </a:r>
            <a:endParaRPr lang="en-US" sz="2800" dirty="0"/>
          </a:p>
        </p:txBody>
      </p:sp>
      <p:pic>
        <p:nvPicPr>
          <p:cNvPr id="16" name="Image 1" descr="/home/claude/webinar/assets/justnet-logo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problema real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640080" cy="64008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" y="1623060"/>
            <a:ext cx="320040" cy="3200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463040" y="1463040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Trucades perdudes i saturació telefònica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640080" y="2395728"/>
            <a:ext cx="640080" cy="64008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2555748"/>
            <a:ext cx="320040" cy="32004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63040" y="2395728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Consultes fora d’horari sense resposta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640080" y="3328416"/>
            <a:ext cx="640080" cy="64008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3488436"/>
            <a:ext cx="320040" cy="32004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63040" y="3328416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Informació que el pacient repeteix tres vegades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640080" y="4261104"/>
            <a:ext cx="640080" cy="64008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4421124"/>
            <a:ext cx="320040" cy="32004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463040" y="4261104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Càrrega administrativa que cau a recepció</a:t>
            </a:r>
            <a:endParaRPr lang="en-US" sz="1800" dirty="0"/>
          </a:p>
        </p:txBody>
      </p:sp>
      <p:sp>
        <p:nvSpPr>
          <p:cNvPr id="15" name="Shape 9"/>
          <p:cNvSpPr/>
          <p:nvPr/>
        </p:nvSpPr>
        <p:spPr>
          <a:xfrm>
            <a:off x="7772400" y="1463040"/>
            <a:ext cx="3840480" cy="3566160"/>
          </a:xfrm>
          <a:prstGeom prst="roundRect">
            <a:avLst>
              <a:gd name="adj" fmla="val 3846"/>
            </a:avLst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sp>
        <p:nvSpPr>
          <p:cNvPr id="16" name="Text 10"/>
          <p:cNvSpPr txBox="1"/>
          <p:nvPr/>
        </p:nvSpPr>
        <p:spPr>
          <a:xfrm>
            <a:off x="8046720" y="173736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C9D3D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Telèfon, web, formulari, WhatsApp…</a:t>
            </a:r>
            <a:endParaRPr lang="en-US" sz="2400" dirty="0"/>
          </a:p>
        </p:txBody>
      </p:sp>
      <p:sp>
        <p:nvSpPr>
          <p:cNvPr id="17" name="Text 11"/>
          <p:cNvSpPr txBox="1"/>
          <p:nvPr/>
        </p:nvSpPr>
        <p:spPr>
          <a:xfrm>
            <a:off x="8046720" y="301752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 connectat amb l’agenda</a:t>
            </a:r>
            <a:endParaRPr lang="en-US" sz="3000" dirty="0"/>
          </a:p>
        </p:txBody>
      </p:sp>
      <p:pic>
        <p:nvPicPr>
          <p:cNvPr id="18" name="Image 4" descr="/home/claude/webinar/assets/justnet-logo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 és la IA avui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408676" cy="1920240"/>
          </a:xfrm>
          <a:prstGeom prst="roundRect">
            <a:avLst>
              <a:gd name="adj" fmla="val 571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9164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28800"/>
            <a:ext cx="274320" cy="274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1664208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Assistents conversacionals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463040" y="2121408"/>
            <a:ext cx="431139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Entenen llenguatge natural en català i castellà i mantenen el context.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231636" y="1463040"/>
            <a:ext cx="5408676" cy="1920240"/>
          </a:xfrm>
          <a:prstGeom prst="roundRect">
            <a:avLst>
              <a:gd name="adj" fmla="val 571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460236" y="169164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7396" y="182880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146036" y="1664208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de veu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7146036" y="2121408"/>
            <a:ext cx="431139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Atenen una trucada amb veu natural i resolen consultes senzilles.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548640" y="3657600"/>
            <a:ext cx="5408676" cy="1920240"/>
          </a:xfrm>
          <a:prstGeom prst="roundRect">
            <a:avLst>
              <a:gd name="adj" fmla="val 571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777240" y="388620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02336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463040" y="3858768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Automatització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1463040" y="4315968"/>
            <a:ext cx="431139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Recordatoris, confirmacions, registre i seguiment sense intervenció.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231636" y="3657600"/>
            <a:ext cx="5408676" cy="1920240"/>
          </a:xfrm>
          <a:prstGeom prst="roundRect">
            <a:avLst>
              <a:gd name="adj" fmla="val 571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460236" y="388620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7396" y="402336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146036" y="3858768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Integració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7146036" y="4315968"/>
            <a:ext cx="431139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Connectats amb l’agenda, el programa de gestió i les regles del centre.</a:t>
            </a:r>
            <a:endParaRPr lang="en-US" sz="1250" dirty="0"/>
          </a:p>
        </p:txBody>
      </p:sp>
      <p:pic>
        <p:nvPicPr>
          <p:cNvPr id="23" name="Image 4" descr="/home/claude/webinar/assets/justnet-logo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Què ha canviat en dos anys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2606040" cy="3566160"/>
          </a:xfrm>
          <a:prstGeom prst="roundRect">
            <a:avLst>
              <a:gd name="adj" fmla="val 5263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82880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Entén de veritat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743200"/>
            <a:ext cx="2103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Converses amb context, sense menús de «premi 1».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383280" y="1554480"/>
            <a:ext cx="2606040" cy="3566160"/>
          </a:xfrm>
          <a:prstGeom prst="roundRect">
            <a:avLst>
              <a:gd name="adj" fmla="val 5263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657600" y="182880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Parla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3657600" y="2743200"/>
            <a:ext cx="2103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Veu natural al telèfon, en temps real.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554480"/>
            <a:ext cx="2606040" cy="3566160"/>
          </a:xfrm>
          <a:prstGeom prst="roundRect">
            <a:avLst>
              <a:gd name="adj" fmla="val 5263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92240" y="182880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 connecta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6492240" y="2743200"/>
            <a:ext cx="2103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 no és una caixa tancada: llegeix i escriu a l’agenda.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9052560" y="1554480"/>
            <a:ext cx="2606040" cy="3566160"/>
          </a:xfrm>
          <a:prstGeom prst="roundRect">
            <a:avLst>
              <a:gd name="adj" fmla="val 5263"/>
            </a:avLst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326880" y="182880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És assequible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9326880" y="2743200"/>
            <a:ext cx="2103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l’abast d’una clínica mitjana, no només d’un hospital.</a:t>
            </a:r>
            <a:endParaRPr lang="en-US" sz="1500" dirty="0"/>
          </a:p>
        </p:txBody>
      </p:sp>
      <p:pic>
        <p:nvPicPr>
          <p:cNvPr id="15" name="Image 0" descr="/home/claude/webinar/assets/justnet-logo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738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Què NO ha de fer la IA en un centre sanitari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645920"/>
            <a:ext cx="2606040" cy="2194560"/>
          </a:xfrm>
          <a:prstGeom prst="roundRect">
            <a:avLst>
              <a:gd name="adj" fmla="val 6250"/>
            </a:avLst>
          </a:prstGeom>
          <a:solidFill>
            <a:srgbClr val="1F3042"/>
          </a:solidFill>
          <a:ln w="12700">
            <a:solidFill>
              <a:srgbClr val="1F3042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920240"/>
            <a:ext cx="54864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265176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Diagnosticar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3383280" y="1645920"/>
            <a:ext cx="2606040" cy="2194560"/>
          </a:xfrm>
          <a:prstGeom prst="roundRect">
            <a:avLst>
              <a:gd name="adj" fmla="val 6250"/>
            </a:avLst>
          </a:prstGeom>
          <a:solidFill>
            <a:srgbClr val="1F3042"/>
          </a:solidFill>
          <a:ln w="12700">
            <a:solidFill>
              <a:srgbClr val="1F3042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920240"/>
            <a:ext cx="548640" cy="54864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657600" y="265176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Donar consell clínic</a:t>
            </a:r>
            <a:endParaRPr lang="en-US" sz="2200" dirty="0"/>
          </a:p>
        </p:txBody>
      </p:sp>
      <p:sp>
        <p:nvSpPr>
          <p:cNvPr id="9" name="Shape 5"/>
          <p:cNvSpPr/>
          <p:nvPr/>
        </p:nvSpPr>
        <p:spPr>
          <a:xfrm>
            <a:off x="6217920" y="1645920"/>
            <a:ext cx="2606040" cy="2194560"/>
          </a:xfrm>
          <a:prstGeom prst="roundRect">
            <a:avLst>
              <a:gd name="adj" fmla="val 6250"/>
            </a:avLst>
          </a:prstGeom>
          <a:solidFill>
            <a:srgbClr val="1F3042"/>
          </a:solidFill>
          <a:ln w="12700">
            <a:solidFill>
              <a:srgbClr val="1F3042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920240"/>
            <a:ext cx="548640" cy="54864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492240" y="265176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Gestionar una urgència</a:t>
            </a:r>
            <a:endParaRPr lang="en-US" sz="2200" dirty="0"/>
          </a:p>
        </p:txBody>
      </p:sp>
      <p:sp>
        <p:nvSpPr>
          <p:cNvPr id="12" name="Shape 7"/>
          <p:cNvSpPr/>
          <p:nvPr/>
        </p:nvSpPr>
        <p:spPr>
          <a:xfrm>
            <a:off x="9052560" y="1645920"/>
            <a:ext cx="2606040" cy="2194560"/>
          </a:xfrm>
          <a:prstGeom prst="roundRect">
            <a:avLst>
              <a:gd name="adj" fmla="val 6250"/>
            </a:avLst>
          </a:prstGeom>
          <a:solidFill>
            <a:srgbClr val="1F3042"/>
          </a:solidFill>
          <a:ln w="12700">
            <a:solidFill>
              <a:srgbClr val="1F3042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1920240"/>
            <a:ext cx="548640" cy="54864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9326880" y="265176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Inventar-se una resposta</a:t>
            </a:r>
            <a:endParaRPr lang="en-US" sz="2200" dirty="0"/>
          </a:p>
        </p:txBody>
      </p:sp>
      <p:sp>
        <p:nvSpPr>
          <p:cNvPr id="15" name="Shape 9"/>
          <p:cNvSpPr/>
          <p:nvPr/>
        </p:nvSpPr>
        <p:spPr>
          <a:xfrm>
            <a:off x="548640" y="4297680"/>
            <a:ext cx="11064240" cy="914400"/>
          </a:xfrm>
          <a:prstGeom prst="roundRect">
            <a:avLst>
              <a:gd name="adj" fmla="val 22000"/>
            </a:avLst>
          </a:prstGeom>
          <a:solidFill>
            <a:srgbClr val="6FD8DE"/>
          </a:solidFill>
          <a:ln w="12700">
            <a:solidFill>
              <a:srgbClr val="6FD8DE"/>
            </a:solidFill>
            <a:prstDash val="solid"/>
          </a:ln>
        </p:spPr>
      </p:sp>
      <p:sp>
        <p:nvSpPr>
          <p:cNvPr id="16" name="Text 10"/>
          <p:cNvSpPr txBox="1"/>
          <p:nvPr/>
        </p:nvSpPr>
        <p:spPr>
          <a:xfrm>
            <a:off x="731520" y="42976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bon sistema està dissenyat perquè, en aquests casos, passi la conversa a una persona.</a:t>
            </a:r>
            <a:endParaRPr lang="en-US" sz="1800" dirty="0"/>
          </a:p>
        </p:txBody>
      </p:sp>
      <p:pic>
        <p:nvPicPr>
          <p:cNvPr id="17" name="Image 4" descr="/home/claude/webinar/assets/justnet-logo-white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7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pot ajudar la clínica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3514344" cy="2011680"/>
          </a:xfrm>
          <a:prstGeom prst="roundRect">
            <a:avLst>
              <a:gd name="adj" fmla="val 5455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4592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83080"/>
            <a:ext cx="274320" cy="274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1618488"/>
            <a:ext cx="2417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Preguntes freqüents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463040" y="2075688"/>
            <a:ext cx="24170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Horaris, tractaments, preus orientatius, com arribar-hi. Informació validada pel centre.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4337304" y="1417320"/>
            <a:ext cx="3514344" cy="2011680"/>
          </a:xfrm>
          <a:prstGeom prst="roundRect">
            <a:avLst>
              <a:gd name="adj" fmla="val 5455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65904" y="164592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064" y="178308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251704" y="1618488"/>
            <a:ext cx="2417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Cites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5251704" y="2075688"/>
            <a:ext cx="24170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Donar, modificar i cancel·lar cites amb la disponibilitat real de l’agenda.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8125968" y="1417320"/>
            <a:ext cx="3514344" cy="2011680"/>
          </a:xfrm>
          <a:prstGeom prst="roundRect">
            <a:avLst>
              <a:gd name="adj" fmla="val 5455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8354568" y="164592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728" y="178308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040368" y="1618488"/>
            <a:ext cx="2417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Preparació de visites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9040368" y="2075688"/>
            <a:ext cx="24170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Què cal portar, dejuni, documentació, abans d’una prova.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548640" y="3703320"/>
            <a:ext cx="3514344" cy="2011680"/>
          </a:xfrm>
          <a:prstGeom prst="roundRect">
            <a:avLst>
              <a:gd name="adj" fmla="val 5455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77240" y="393192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069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463040" y="3904488"/>
            <a:ext cx="2417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Recordatoris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1463040" y="4361688"/>
            <a:ext cx="24170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Confirmacions i recordatoris que redueixen les absències.</a:t>
            </a:r>
            <a:endParaRPr lang="en-US" sz="1250" dirty="0"/>
          </a:p>
        </p:txBody>
      </p:sp>
      <p:sp>
        <p:nvSpPr>
          <p:cNvPr id="23" name="Shape 17"/>
          <p:cNvSpPr/>
          <p:nvPr/>
        </p:nvSpPr>
        <p:spPr>
          <a:xfrm>
            <a:off x="4337304" y="3703320"/>
            <a:ext cx="3514344" cy="2011680"/>
          </a:xfrm>
          <a:prstGeom prst="roundRect">
            <a:avLst>
              <a:gd name="adj" fmla="val 5455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4565904" y="393192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064" y="4069080"/>
            <a:ext cx="274320" cy="27432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5251704" y="3904488"/>
            <a:ext cx="2417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Identificació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5251704" y="4361688"/>
            <a:ext cx="24170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 amb quin pacient parla i què té pendent.</a:t>
            </a:r>
            <a:endParaRPr lang="en-US" sz="1250" dirty="0"/>
          </a:p>
        </p:txBody>
      </p:sp>
      <p:sp>
        <p:nvSpPr>
          <p:cNvPr id="28" name="Shape 21"/>
          <p:cNvSpPr/>
          <p:nvPr/>
        </p:nvSpPr>
        <p:spPr>
          <a:xfrm>
            <a:off x="8125968" y="3703320"/>
            <a:ext cx="3514344" cy="2011680"/>
          </a:xfrm>
          <a:prstGeom prst="roundRect">
            <a:avLst>
              <a:gd name="adj" fmla="val 5455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8354568" y="393192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1728" y="4069080"/>
            <a:ext cx="274320" cy="27432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040368" y="3904488"/>
            <a:ext cx="2417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Derivació</a:t>
            </a:r>
            <a:endParaRPr lang="en-US" sz="1600" dirty="0"/>
          </a:p>
        </p:txBody>
      </p:sp>
      <p:sp>
        <p:nvSpPr>
          <p:cNvPr id="32" name="Text 24"/>
          <p:cNvSpPr txBox="1"/>
          <p:nvPr/>
        </p:nvSpPr>
        <p:spPr>
          <a:xfrm>
            <a:off x="9040368" y="4361688"/>
            <a:ext cx="24170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Passa la conversa al departament o a la persona adequada.</a:t>
            </a:r>
            <a:endParaRPr lang="en-US" sz="1250" dirty="0"/>
          </a:p>
        </p:txBody>
      </p:sp>
      <p:pic>
        <p:nvPicPr>
          <p:cNvPr id="33" name="Image 6" descr="/home/claude/webinar/assets/justnet-logo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34" name="Text 25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principis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91640"/>
            <a:ext cx="822960" cy="82296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6916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737360" y="155448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 pot millorar tasques concretes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737360" y="210312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Avui, sense un gran projecte.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640080" y="3063240"/>
            <a:ext cx="822960" cy="82296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3063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737360" y="292608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substitueix el professional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737360" y="347472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Allibera l’equip de feina repetitiva i fa el centre més accessible.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4434840"/>
            <a:ext cx="822960" cy="82296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4434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737360" y="429768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Només funciona integrada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1737360" y="484632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 l’agenda, les regles i els sistemes que ja teniu.</a:t>
            </a:r>
            <a:endParaRPr lang="en-US" sz="1700" dirty="0"/>
          </a:p>
        </p:txBody>
      </p:sp>
      <p:pic>
        <p:nvPicPr>
          <p:cNvPr id="15" name="Image 0" descr="/home/claude/webinar/assets/justnet-logo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tecnologia que implementa Justnet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645920"/>
            <a:ext cx="2743200" cy="777240"/>
          </a:xfrm>
          <a:prstGeom prst="roundRect">
            <a:avLst>
              <a:gd name="adj" fmla="val 14118"/>
            </a:avLst>
          </a:prstGeom>
          <a:solidFill>
            <a:srgbClr val="25D366"/>
          </a:solidFill>
          <a:ln w="12700">
            <a:solidFill>
              <a:srgbClr val="25D366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828800"/>
            <a:ext cx="411480" cy="4114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80160" y="16459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291840" y="2029968"/>
            <a:ext cx="1097280" cy="0"/>
          </a:xfrm>
          <a:prstGeom prst="line">
            <a:avLst/>
          </a:prstGeom>
          <a:noFill/>
          <a:ln w="25400">
            <a:solidFill>
              <a:srgbClr val="D5DCE2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48640" y="2697480"/>
            <a:ext cx="2743200" cy="777240"/>
          </a:xfrm>
          <a:prstGeom prst="roundRect">
            <a:avLst>
              <a:gd name="adj" fmla="val 14118"/>
            </a:avLst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880360"/>
            <a:ext cx="411480" cy="4114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269748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Xat web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3291840" y="3081528"/>
            <a:ext cx="1097280" cy="0"/>
          </a:xfrm>
          <a:prstGeom prst="line">
            <a:avLst/>
          </a:prstGeom>
          <a:noFill/>
          <a:ln w="25400">
            <a:solidFill>
              <a:srgbClr val="D5DCE2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548640" y="3749040"/>
            <a:ext cx="2743200" cy="777240"/>
          </a:xfrm>
          <a:prstGeom prst="roundRect">
            <a:avLst>
              <a:gd name="adj" fmla="val 14118"/>
            </a:avLst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931920"/>
            <a:ext cx="411480" cy="41148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280160" y="374904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de veu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3291840" y="4133088"/>
            <a:ext cx="1097280" cy="0"/>
          </a:xfrm>
          <a:prstGeom prst="line">
            <a:avLst/>
          </a:prstGeom>
          <a:noFill/>
          <a:ln w="25400">
            <a:solidFill>
              <a:srgbClr val="D5DCE2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4389120" y="1920240"/>
            <a:ext cx="3383280" cy="2377440"/>
          </a:xfrm>
          <a:prstGeom prst="roundRect">
            <a:avLst>
              <a:gd name="adj" fmla="val 7692"/>
            </a:avLst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2194560"/>
            <a:ext cx="731520" cy="73152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572000" y="301752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 conversacional</a:t>
            </a:r>
            <a:endParaRPr lang="en-US" sz="2200" dirty="0"/>
          </a:p>
        </p:txBody>
      </p:sp>
      <p:sp>
        <p:nvSpPr>
          <p:cNvPr id="18" name="Shape 12"/>
          <p:cNvSpPr/>
          <p:nvPr/>
        </p:nvSpPr>
        <p:spPr>
          <a:xfrm>
            <a:off x="7772400" y="2029968"/>
            <a:ext cx="1097280" cy="0"/>
          </a:xfrm>
          <a:prstGeom prst="line">
            <a:avLst/>
          </a:prstGeom>
          <a:noFill/>
          <a:ln w="25400">
            <a:solidFill>
              <a:srgbClr val="D5DCE2"/>
            </a:solidFill>
            <a:prstDash val="solid"/>
          </a:ln>
        </p:spPr>
      </p:sp>
      <p:sp>
        <p:nvSpPr>
          <p:cNvPr id="19" name="Shape 13"/>
          <p:cNvSpPr/>
          <p:nvPr/>
        </p:nvSpPr>
        <p:spPr>
          <a:xfrm>
            <a:off x="8869680" y="1645920"/>
            <a:ext cx="2743200" cy="777240"/>
          </a:xfrm>
          <a:prstGeom prst="roundRect">
            <a:avLst>
              <a:gd name="adj" fmla="val 14118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9006840" y="1783080"/>
            <a:ext cx="502920" cy="50292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2570" y="1908810"/>
            <a:ext cx="251460" cy="25146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646920" y="16459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coneixement validada</a:t>
            </a:r>
            <a:endParaRPr lang="en-US" sz="1350" dirty="0"/>
          </a:p>
        </p:txBody>
      </p:sp>
      <p:sp>
        <p:nvSpPr>
          <p:cNvPr id="23" name="Shape 16"/>
          <p:cNvSpPr/>
          <p:nvPr/>
        </p:nvSpPr>
        <p:spPr>
          <a:xfrm>
            <a:off x="7772400" y="3081528"/>
            <a:ext cx="1097280" cy="0"/>
          </a:xfrm>
          <a:prstGeom prst="line">
            <a:avLst/>
          </a:prstGeom>
          <a:noFill/>
          <a:ln w="25400">
            <a:solidFill>
              <a:srgbClr val="D5DCE2"/>
            </a:solidFill>
            <a:prstDash val="solid"/>
          </a:ln>
        </p:spPr>
      </p:sp>
      <p:sp>
        <p:nvSpPr>
          <p:cNvPr id="24" name="Shape 17"/>
          <p:cNvSpPr/>
          <p:nvPr/>
        </p:nvSpPr>
        <p:spPr>
          <a:xfrm>
            <a:off x="8869680" y="2697480"/>
            <a:ext cx="2743200" cy="777240"/>
          </a:xfrm>
          <a:prstGeom prst="roundRect">
            <a:avLst>
              <a:gd name="adj" fmla="val 14118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9006840" y="2834640"/>
            <a:ext cx="502920" cy="50292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2570" y="2960370"/>
            <a:ext cx="251460" cy="25146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9646920" y="269748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real del centre</a:t>
            </a:r>
            <a:endParaRPr lang="en-US" sz="1350" dirty="0"/>
          </a:p>
        </p:txBody>
      </p:sp>
      <p:sp>
        <p:nvSpPr>
          <p:cNvPr id="28" name="Shape 20"/>
          <p:cNvSpPr/>
          <p:nvPr/>
        </p:nvSpPr>
        <p:spPr>
          <a:xfrm>
            <a:off x="7772400" y="4133088"/>
            <a:ext cx="1097280" cy="0"/>
          </a:xfrm>
          <a:prstGeom prst="line">
            <a:avLst/>
          </a:prstGeom>
          <a:noFill/>
          <a:ln w="25400">
            <a:solidFill>
              <a:srgbClr val="D5DCE2"/>
            </a:solidFill>
            <a:prstDash val="solid"/>
          </a:ln>
        </p:spPr>
      </p:sp>
      <p:sp>
        <p:nvSpPr>
          <p:cNvPr id="29" name="Shape 21"/>
          <p:cNvSpPr/>
          <p:nvPr/>
        </p:nvSpPr>
        <p:spPr>
          <a:xfrm>
            <a:off x="8869680" y="3749040"/>
            <a:ext cx="2743200" cy="777240"/>
          </a:xfrm>
          <a:prstGeom prst="roundRect">
            <a:avLst>
              <a:gd name="adj" fmla="val 14118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30" name="Shape 22"/>
          <p:cNvSpPr/>
          <p:nvPr/>
        </p:nvSpPr>
        <p:spPr>
          <a:xfrm>
            <a:off x="9006840" y="3886200"/>
            <a:ext cx="502920" cy="50292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3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2570" y="4011930"/>
            <a:ext cx="251460" cy="251460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9646920" y="374904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Aplicació de gestió de la clínica</a:t>
            </a:r>
            <a:endParaRPr lang="en-US" sz="1350" dirty="0"/>
          </a:p>
        </p:txBody>
      </p:sp>
      <p:sp>
        <p:nvSpPr>
          <p:cNvPr id="33" name="Shape 24"/>
          <p:cNvSpPr/>
          <p:nvPr/>
        </p:nvSpPr>
        <p:spPr>
          <a:xfrm>
            <a:off x="548640" y="4892040"/>
            <a:ext cx="11064240" cy="731520"/>
          </a:xfrm>
          <a:prstGeom prst="roundRect">
            <a:avLst>
              <a:gd name="adj" fmla="val 27500"/>
            </a:avLst>
          </a:prstGeom>
          <a:solidFill>
            <a:srgbClr val="E3EEF0"/>
          </a:solidFill>
          <a:ln w="12700">
            <a:solidFill>
              <a:srgbClr val="E3EEF0"/>
            </a:solidFill>
            <a:prstDash val="solid"/>
          </a:ln>
        </p:spPr>
      </p:sp>
      <p:sp>
        <p:nvSpPr>
          <p:cNvPr id="34" name="Text 25"/>
          <p:cNvSpPr txBox="1"/>
          <p:nvPr/>
        </p:nvSpPr>
        <p:spPr>
          <a:xfrm>
            <a:off x="731520" y="489204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Regles del centre: horaris, què es pot reservar, quan passa a una persona</a:t>
            </a:r>
            <a:endParaRPr lang="en-US" sz="1500" dirty="0"/>
          </a:p>
        </p:txBody>
      </p:sp>
      <p:pic>
        <p:nvPicPr>
          <p:cNvPr id="35" name="Image 7" descr="/home/claude/webinar/assets/justnet-logo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36" name="Text 26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pacient, tres canals, un sol registre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3520440" cy="3566160"/>
          </a:xfrm>
          <a:prstGeom prst="roundRect">
            <a:avLst>
              <a:gd name="adj" fmla="val 3896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828800"/>
            <a:ext cx="822960" cy="822960"/>
          </a:xfrm>
          <a:prstGeom prst="ellipse">
            <a:avLst/>
          </a:prstGeom>
          <a:solidFill>
            <a:srgbClr val="25D366"/>
          </a:solidFill>
          <a:ln w="12700">
            <a:solidFill>
              <a:srgbClr val="25D366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700" y="203454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8346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WhatsApp Business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429000"/>
            <a:ext cx="29260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canal més proper al pacient. Text, en català o castellà, a qualsevol hora.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297680" y="1554480"/>
            <a:ext cx="3520440" cy="3566160"/>
          </a:xfrm>
          <a:prstGeom prst="roundRect">
            <a:avLst>
              <a:gd name="adj" fmla="val 3896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0" y="1828800"/>
            <a:ext cx="822960" cy="82296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740" y="2034540"/>
            <a:ext cx="411480" cy="411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572000" y="28346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Xat a la web</a:t>
            </a:r>
            <a:endParaRPr lang="en-US" sz="2100" dirty="0"/>
          </a:p>
        </p:txBody>
      </p:sp>
      <p:sp>
        <p:nvSpPr>
          <p:cNvPr id="12" name="Text 8"/>
          <p:cNvSpPr txBox="1"/>
          <p:nvPr/>
        </p:nvSpPr>
        <p:spPr>
          <a:xfrm>
            <a:off x="4572000" y="3429000"/>
            <a:ext cx="29260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mateixa conversa des de la pàgina de la clínica.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8046720" y="1554480"/>
            <a:ext cx="3520440" cy="3566160"/>
          </a:xfrm>
          <a:prstGeom prst="roundRect">
            <a:avLst>
              <a:gd name="adj" fmla="val 3896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8321040" y="1828800"/>
            <a:ext cx="822960" cy="82296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780" y="2034540"/>
            <a:ext cx="411480" cy="411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321040" y="28346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 de veu</a:t>
            </a:r>
            <a:endParaRPr lang="en-US" sz="2100" dirty="0"/>
          </a:p>
        </p:txBody>
      </p:sp>
      <p:sp>
        <p:nvSpPr>
          <p:cNvPr id="17" name="Text 12"/>
          <p:cNvSpPr txBox="1"/>
          <p:nvPr/>
        </p:nvSpPr>
        <p:spPr>
          <a:xfrm>
            <a:off x="8321040" y="3429000"/>
            <a:ext cx="29260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Atén la trucada, resol consultes, registra sol·licituds de cita i transfereix. Avui en castellà.</a:t>
            </a:r>
            <a:endParaRPr lang="en-US" sz="1500" dirty="0"/>
          </a:p>
        </p:txBody>
      </p:sp>
      <p:pic>
        <p:nvPicPr>
          <p:cNvPr id="18" name="Image 3" descr="/home/claude/webinar/assets/justnet-logo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Demo en directe · el recorregut del Daniel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60020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150876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Trucada: consultes freqüents per veu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548640" y="256032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5603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246888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Trucada: cita registrada a Higea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52044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35204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342900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WhatsApp: contacte i informació en català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480560"/>
            <a:ext cx="548640" cy="548640"/>
          </a:xfrm>
          <a:prstGeom prst="ellipse">
            <a:avLst/>
          </a:prstGeom>
          <a:solidFill>
            <a:srgbClr val="25D366"/>
          </a:solidFill>
          <a:ln w="12700">
            <a:solidFill>
              <a:srgbClr val="25D36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4480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438912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Demana cita amb disponibilitat real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6309360" y="160020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09360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7040880" y="150876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Confirmació i WhatsApp de confirmació</a:t>
            </a:r>
            <a:endParaRPr lang="en-US" sz="1900" dirty="0"/>
          </a:p>
        </p:txBody>
      </p:sp>
      <p:sp>
        <p:nvSpPr>
          <p:cNvPr id="18" name="Shape 16"/>
          <p:cNvSpPr/>
          <p:nvPr/>
        </p:nvSpPr>
        <p:spPr>
          <a:xfrm>
            <a:off x="6309360" y="256032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309360" y="25603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7040880" y="246888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Modificació i anul·lació de la cita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6309360" y="352044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309360" y="35204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7040880" y="342900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Urgència: derivació a una persona</a:t>
            </a:r>
            <a:endParaRPr lang="en-US" sz="1900" dirty="0"/>
          </a:p>
        </p:txBody>
      </p:sp>
      <p:sp>
        <p:nvSpPr>
          <p:cNvPr id="24" name="Shape 22"/>
          <p:cNvSpPr/>
          <p:nvPr/>
        </p:nvSpPr>
        <p:spPr>
          <a:xfrm>
            <a:off x="6309360" y="4480560"/>
            <a:ext cx="5303520" cy="731520"/>
          </a:xfrm>
          <a:prstGeom prst="roundRect">
            <a:avLst>
              <a:gd name="adj" fmla="val 27500"/>
            </a:avLst>
          </a:prstGeom>
          <a:solidFill>
            <a:srgbClr val="25D366"/>
          </a:solidFill>
          <a:ln w="12700">
            <a:solidFill>
              <a:srgbClr val="25D366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92240" y="4480560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Ara, al telèfon.</a:t>
            </a:r>
            <a:endParaRPr lang="en-US" sz="2000" dirty="0"/>
          </a:p>
        </p:txBody>
      </p:sp>
      <p:pic>
        <p:nvPicPr>
          <p:cNvPr id="26" name="Image 0" descr="/home/claude/webinar/assets/clinica-dental-nova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778240" y="502920"/>
            <a:ext cx="2834640" cy="822960"/>
          </a:xfrm>
          <a:prstGeom prst="rect">
            <a:avLst/>
          </a:prstGeom>
        </p:spPr>
      </p:pic>
      <p:pic>
        <p:nvPicPr>
          <p:cNvPr id="27" name="Image 1" descr="/home/claude/webinar/assets/justnet-logo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28" name="Text 24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738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80560" y="1280160"/>
            <a:ext cx="3200400" cy="3200400"/>
          </a:xfrm>
          <a:prstGeom prst="ellipse">
            <a:avLst/>
          </a:prstGeom>
          <a:solidFill>
            <a:srgbClr val="25D366"/>
          </a:solidFill>
          <a:ln w="12700">
            <a:solidFill>
              <a:srgbClr val="25D366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965960"/>
            <a:ext cx="1828800" cy="18288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0" y="4663440"/>
            <a:ext cx="121889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spc="60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DEMO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0" y="5394960"/>
            <a:ext cx="12188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de veu · WhatsApp Business · Clínica Dental Nova · Higea</a:t>
            </a:r>
            <a:endParaRPr lang="en-US" sz="1600" dirty="0"/>
          </a:p>
        </p:txBody>
      </p:sp>
      <p:pic>
        <p:nvPicPr>
          <p:cNvPr id="6" name="Image 1" descr="/home/claude/webinar/assets/justnet-logo-white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7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Així ho veu la clínica</a:t>
            </a:r>
            <a:endParaRPr lang="en-US" sz="3400" dirty="0"/>
          </a:p>
        </p:txBody>
      </p:sp>
      <p:pic>
        <p:nvPicPr>
          <p:cNvPr id="3" name="Image 0" descr="/home/claude/webinar/assets/higea/citas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1371600"/>
            <a:ext cx="6949440" cy="3337560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</p:pic>
      <p:pic>
        <p:nvPicPr>
          <p:cNvPr id="4" name="Image 1" descr="/home/claude/webinar/assets/higea/dashboard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772400" y="1371600"/>
            <a:ext cx="3840480" cy="1828800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</p:pic>
      <p:pic>
        <p:nvPicPr>
          <p:cNvPr id="5" name="Image 2" descr="/home/claude/webinar/assets/higea/calendario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7772400" y="3337560"/>
            <a:ext cx="3840480" cy="1371600"/>
          </a:xfrm>
          <a:prstGeom prst="rect">
            <a:avLst/>
          </a:prstGeom>
          <a:effectLst>
            <a:outerShdw sx="100000" sy="100000" kx="0" ky="0" algn="bl" rotWithShape="0" blurRad="101600" dist="38100" dir="5400000">
              <a:srgbClr val="000000">
                <a:alpha val="25000"/>
              </a:srgbClr>
            </a:outerShdw>
          </a:effectLst>
        </p:spPr>
      </p:pic>
      <p:sp>
        <p:nvSpPr>
          <p:cNvPr id="6" name="Shape 1"/>
          <p:cNvSpPr/>
          <p:nvPr/>
        </p:nvSpPr>
        <p:spPr>
          <a:xfrm>
            <a:off x="548640" y="4937760"/>
            <a:ext cx="3520440" cy="1051560"/>
          </a:xfrm>
          <a:prstGeom prst="roundRect">
            <a:avLst>
              <a:gd name="adj" fmla="val 10435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7" name="Text 2"/>
          <p:cNvSpPr txBox="1"/>
          <p:nvPr/>
        </p:nvSpPr>
        <p:spPr>
          <a:xfrm>
            <a:off x="777240" y="50292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cita amb el seu canal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777240" y="5394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WhatsApp, agent de veu o telèfon: recepció sap per on ha entrat cada cita.</a:t>
            </a:r>
            <a:endParaRPr lang="en-US" sz="1200" dirty="0"/>
          </a:p>
        </p:txBody>
      </p:sp>
      <p:sp>
        <p:nvSpPr>
          <p:cNvPr id="9" name="Shape 4"/>
          <p:cNvSpPr/>
          <p:nvPr/>
        </p:nvSpPr>
        <p:spPr>
          <a:xfrm>
            <a:off x="4297680" y="4937760"/>
            <a:ext cx="3520440" cy="1051560"/>
          </a:xfrm>
          <a:prstGeom prst="roundRect">
            <a:avLst>
              <a:gd name="adj" fmla="val 10435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0" name="Text 5"/>
          <p:cNvSpPr txBox="1"/>
          <p:nvPr/>
        </p:nvSpPr>
        <p:spPr>
          <a:xfrm>
            <a:off x="4526280" y="50292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sol·licitada a confirmada</a:t>
            </a:r>
            <a:endParaRPr lang="en-US" sz="1500" dirty="0"/>
          </a:p>
        </p:txBody>
      </p:sp>
      <p:sp>
        <p:nvSpPr>
          <p:cNvPr id="11" name="Text 6"/>
          <p:cNvSpPr txBox="1"/>
          <p:nvPr/>
        </p:nvSpPr>
        <p:spPr>
          <a:xfrm>
            <a:off x="4526280" y="5394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peticions per veu entren com a sol·licitud; l’equip les confirma.</a:t>
            </a:r>
            <a:endParaRPr lang="en-US" sz="1200" dirty="0"/>
          </a:p>
        </p:txBody>
      </p:sp>
      <p:sp>
        <p:nvSpPr>
          <p:cNvPr id="12" name="Shape 7"/>
          <p:cNvSpPr/>
          <p:nvPr/>
        </p:nvSpPr>
        <p:spPr>
          <a:xfrm>
            <a:off x="8046720" y="4937760"/>
            <a:ext cx="3520440" cy="1051560"/>
          </a:xfrm>
          <a:prstGeom prst="roundRect">
            <a:avLst>
              <a:gd name="adj" fmla="val 10435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8275320" y="50292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sol calendari</a:t>
            </a:r>
            <a:endParaRPr lang="en-US" sz="1500" dirty="0"/>
          </a:p>
        </p:txBody>
      </p:sp>
      <p:sp>
        <p:nvSpPr>
          <p:cNvPr id="14" name="Text 9"/>
          <p:cNvSpPr txBox="1"/>
          <p:nvPr/>
        </p:nvSpPr>
        <p:spPr>
          <a:xfrm>
            <a:off x="8275320" y="5394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Doctor, tractament, centre i estat, compartit per tot l’equip.</a:t>
            </a:r>
            <a:endParaRPr lang="en-US" sz="1200" dirty="0"/>
          </a:p>
        </p:txBody>
      </p:sp>
      <p:pic>
        <p:nvPicPr>
          <p:cNvPr id="15" name="Image 3" descr="/home/claude/webinar/assets/justnet-logo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Què hi ha darrere d’una bona solució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408676" cy="1920240"/>
          </a:xfrm>
          <a:prstGeom prst="roundRect">
            <a:avLst>
              <a:gd name="adj" fmla="val 571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9164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28800"/>
            <a:ext cx="274320" cy="274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1664208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Integració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463040" y="2121408"/>
            <a:ext cx="431139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Agenda, aplicació de gestió, CRM o ERP.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231636" y="1463040"/>
            <a:ext cx="5408676" cy="1920240"/>
          </a:xfrm>
          <a:prstGeom prst="roundRect">
            <a:avLst>
              <a:gd name="adj" fmla="val 571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460236" y="169164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7396" y="182880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146036" y="1664208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Regles del centre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7146036" y="2121408"/>
            <a:ext cx="431139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Horaris, tractaments reservables, quan cal una persona.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548640" y="3657600"/>
            <a:ext cx="5408676" cy="1920240"/>
          </a:xfrm>
          <a:prstGeom prst="roundRect">
            <a:avLst>
              <a:gd name="adj" fmla="val 571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777240" y="388620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02336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463040" y="3858768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Traçabilitat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1463040" y="4315968"/>
            <a:ext cx="431139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conversa i cada cita queden registrades.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231636" y="3657600"/>
            <a:ext cx="5408676" cy="1920240"/>
          </a:xfrm>
          <a:prstGeom prst="roundRect">
            <a:avLst>
              <a:gd name="adj" fmla="val 571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460236" y="3886200"/>
            <a:ext cx="548640" cy="54864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7396" y="402336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146036" y="3858768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7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Privadesa i control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7146036" y="4315968"/>
            <a:ext cx="431139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Dades de salut: RGPD des del disseny i control del centre.</a:t>
            </a:r>
            <a:endParaRPr lang="en-US" sz="1250" dirty="0"/>
          </a:p>
        </p:txBody>
      </p:sp>
      <p:pic>
        <p:nvPicPr>
          <p:cNvPr id="23" name="Image 4" descr="/home/claude/webinar/assets/justnet-logo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Dades de salut: privadesa des del disseny</a:t>
            </a:r>
            <a:endParaRPr lang="en-US" sz="3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618488"/>
            <a:ext cx="457200" cy="4572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280160" y="1508760"/>
            <a:ext cx="65836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dades es queden on decideix el centre</a:t>
            </a:r>
            <a:endParaRPr lang="en-US" sz="19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395728"/>
            <a:ext cx="457200" cy="4572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280160" y="2286000"/>
            <a:ext cx="65836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Consentiment del pacient al mateix canal</a:t>
            </a:r>
            <a:endParaRPr lang="en-US" sz="19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172968"/>
            <a:ext cx="457200" cy="4572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1280160" y="3063240"/>
            <a:ext cx="65836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Converses registrades sota control de la clínica</a:t>
            </a:r>
            <a:endParaRPr lang="en-US" sz="19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950208"/>
            <a:ext cx="457200" cy="45720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1280160" y="3840480"/>
            <a:ext cx="65836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 dada s’utilitza per entrenar models</a:t>
            </a:r>
            <a:endParaRPr lang="en-US" sz="19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727448"/>
            <a:ext cx="457200" cy="457200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1280160" y="4617720"/>
            <a:ext cx="65836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Accés per rols i registre d’activitat</a:t>
            </a:r>
            <a:endParaRPr lang="en-US" sz="1900" dirty="0"/>
          </a:p>
        </p:txBody>
      </p:sp>
      <p:sp>
        <p:nvSpPr>
          <p:cNvPr id="13" name="Shape 6"/>
          <p:cNvSpPr/>
          <p:nvPr/>
        </p:nvSpPr>
        <p:spPr>
          <a:xfrm>
            <a:off x="8412480" y="1554480"/>
            <a:ext cx="3200400" cy="3291840"/>
          </a:xfrm>
          <a:prstGeom prst="roundRect">
            <a:avLst>
              <a:gd name="adj" fmla="val 4286"/>
            </a:avLst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5480" y="1920240"/>
            <a:ext cx="914400" cy="914400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8503920" y="30175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RGPD</a:t>
            </a:r>
            <a:endParaRPr lang="en-US" sz="3000" dirty="0"/>
          </a:p>
        </p:txBody>
      </p:sp>
      <p:sp>
        <p:nvSpPr>
          <p:cNvPr id="16" name="Text 8"/>
          <p:cNvSpPr txBox="1"/>
          <p:nvPr/>
        </p:nvSpPr>
        <p:spPr>
          <a:xfrm>
            <a:off x="8503920" y="36576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del disseny</a:t>
            </a:r>
            <a:endParaRPr lang="en-US" sz="1600" dirty="0"/>
          </a:p>
        </p:txBody>
      </p:sp>
      <p:pic>
        <p:nvPicPr>
          <p:cNvPr id="17" name="Image 6" descr="/home/claude/webinar/assets/justnet-logo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18" name="Text 9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començar sense un gran projecte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097280" y="1828800"/>
            <a:ext cx="1097280" cy="109728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2103120"/>
            <a:ext cx="548640" cy="54864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728" y="2176272"/>
            <a:ext cx="411480" cy="41148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48640" y="32004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Identificar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379476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Quines consultes saturen els canals. Solen ser cinc o sis.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3364992" y="1828800"/>
            <a:ext cx="1097280" cy="109728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312" y="2103120"/>
            <a:ext cx="548640" cy="548640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2176272"/>
            <a:ext cx="411480" cy="41148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2816352" y="32004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Triar un procés</a:t>
            </a:r>
            <a:endParaRPr lang="en-US" sz="2200" dirty="0"/>
          </a:p>
        </p:txBody>
      </p:sp>
      <p:sp>
        <p:nvSpPr>
          <p:cNvPr id="12" name="Text 6"/>
          <p:cNvSpPr txBox="1"/>
          <p:nvPr/>
        </p:nvSpPr>
        <p:spPr>
          <a:xfrm>
            <a:off x="2816352" y="379476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exemple, cites per WhatsApp.</a:t>
            </a:r>
            <a:endParaRPr lang="en-US" sz="1600" dirty="0"/>
          </a:p>
        </p:txBody>
      </p:sp>
      <p:sp>
        <p:nvSpPr>
          <p:cNvPr id="13" name="Shape 7"/>
          <p:cNvSpPr/>
          <p:nvPr/>
        </p:nvSpPr>
        <p:spPr>
          <a:xfrm>
            <a:off x="5632704" y="1828800"/>
            <a:ext cx="1097280" cy="109728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7024" y="2103120"/>
            <a:ext cx="548640" cy="548640"/>
          </a:xfrm>
          <a:prstGeom prst="rect">
            <a:avLst/>
          </a:prstGeom>
        </p:spPr>
      </p:pic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1152" y="2176272"/>
            <a:ext cx="411480" cy="411480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5084064" y="32004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Pilot</a:t>
            </a:r>
            <a:endParaRPr lang="en-US" sz="2200" dirty="0"/>
          </a:p>
        </p:txBody>
      </p:sp>
      <p:sp>
        <p:nvSpPr>
          <p:cNvPr id="17" name="Text 9"/>
          <p:cNvSpPr txBox="1"/>
          <p:nvPr/>
        </p:nvSpPr>
        <p:spPr>
          <a:xfrm>
            <a:off x="5084064" y="379476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Poques setmanes, un sol canal.</a:t>
            </a:r>
            <a:endParaRPr lang="en-US" sz="1600" dirty="0"/>
          </a:p>
        </p:txBody>
      </p:sp>
      <p:sp>
        <p:nvSpPr>
          <p:cNvPr id="18" name="Shape 10"/>
          <p:cNvSpPr/>
          <p:nvPr/>
        </p:nvSpPr>
        <p:spPr>
          <a:xfrm>
            <a:off x="7900416" y="1828800"/>
            <a:ext cx="1097280" cy="109728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4736" y="2103120"/>
            <a:ext cx="548640" cy="548640"/>
          </a:xfrm>
          <a:prstGeom prst="rect">
            <a:avLst/>
          </a:prstGeom>
        </p:spPr>
      </p:pic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98864" y="2176272"/>
            <a:ext cx="411480" cy="41148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7351776" y="32004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Mesurar</a:t>
            </a:r>
            <a:endParaRPr lang="en-US" sz="2200" dirty="0"/>
          </a:p>
        </p:txBody>
      </p:sp>
      <p:sp>
        <p:nvSpPr>
          <p:cNvPr id="22" name="Text 12"/>
          <p:cNvSpPr txBox="1"/>
          <p:nvPr/>
        </p:nvSpPr>
        <p:spPr>
          <a:xfrm>
            <a:off x="7351776" y="379476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Trucades ateses, cites creades, temps alliberat.</a:t>
            </a:r>
            <a:endParaRPr lang="en-US" sz="1600" dirty="0"/>
          </a:p>
        </p:txBody>
      </p:sp>
      <p:sp>
        <p:nvSpPr>
          <p:cNvPr id="23" name="Shape 13"/>
          <p:cNvSpPr/>
          <p:nvPr/>
        </p:nvSpPr>
        <p:spPr>
          <a:xfrm>
            <a:off x="10168128" y="1828800"/>
            <a:ext cx="1097280" cy="1097280"/>
          </a:xfrm>
          <a:prstGeom prst="ellipse">
            <a:avLst/>
          </a:prstGeom>
          <a:solidFill>
            <a:srgbClr val="6FD8DE"/>
          </a:solidFill>
          <a:ln w="12700">
            <a:solidFill>
              <a:srgbClr val="6FD8DE"/>
            </a:solidFill>
            <a:prstDash val="solid"/>
          </a:ln>
        </p:spPr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42448" y="2103120"/>
            <a:ext cx="548640" cy="548640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9619488" y="32004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Integrar</a:t>
            </a:r>
            <a:endParaRPr lang="en-US" sz="2200" dirty="0"/>
          </a:p>
        </p:txBody>
      </p:sp>
      <p:sp>
        <p:nvSpPr>
          <p:cNvPr id="26" name="Text 15"/>
          <p:cNvSpPr txBox="1"/>
          <p:nvPr/>
        </p:nvSpPr>
        <p:spPr>
          <a:xfrm>
            <a:off x="9619488" y="379476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resta de canals i processos, progressivament.</a:t>
            </a:r>
            <a:endParaRPr lang="en-US" sz="1600" dirty="0"/>
          </a:p>
        </p:txBody>
      </p:sp>
      <p:pic>
        <p:nvPicPr>
          <p:cNvPr id="27" name="Image 9" descr="/home/claude/webinar/assets/justnet-logo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28" name="Text 16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Justnet Systems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A7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departament IT de les clíniques, des del 2001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606040" cy="1554480"/>
          </a:xfrm>
          <a:prstGeom prst="roundRect">
            <a:avLst>
              <a:gd name="adj" fmla="val 882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8745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20+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974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anys d’experiència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383280" y="1783080"/>
            <a:ext cx="2606040" cy="1554480"/>
          </a:xfrm>
          <a:prstGeom prst="roundRect">
            <a:avLst>
              <a:gd name="adj" fmla="val 882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611880" y="18745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400" dirty="0"/>
          </a:p>
        </p:txBody>
      </p:sp>
      <p:sp>
        <p:nvSpPr>
          <p:cNvPr id="9" name="Text 7"/>
          <p:cNvSpPr txBox="1"/>
          <p:nvPr/>
        </p:nvSpPr>
        <p:spPr>
          <a:xfrm>
            <a:off x="3611880" y="26974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disciplines IT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17920" y="1783080"/>
            <a:ext cx="2606040" cy="1554480"/>
          </a:xfrm>
          <a:prstGeom prst="roundRect">
            <a:avLst>
              <a:gd name="adj" fmla="val 882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46520" y="18745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200+</a:t>
            </a:r>
            <a:endParaRPr lang="en-US" sz="4400" dirty="0"/>
          </a:p>
        </p:txBody>
      </p:sp>
      <p:sp>
        <p:nvSpPr>
          <p:cNvPr id="12" name="Text 10"/>
          <p:cNvSpPr txBox="1"/>
          <p:nvPr/>
        </p:nvSpPr>
        <p:spPr>
          <a:xfrm>
            <a:off x="6446520" y="26974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projectes lliurats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052560" y="1783080"/>
            <a:ext cx="2606040" cy="1554480"/>
          </a:xfrm>
          <a:prstGeom prst="roundRect">
            <a:avLst>
              <a:gd name="adj" fmla="val 8824"/>
            </a:avLst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281160" y="18745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400" dirty="0"/>
          </a:p>
        </p:txBody>
      </p:sp>
      <p:sp>
        <p:nvSpPr>
          <p:cNvPr id="15" name="Text 13"/>
          <p:cNvSpPr txBox="1"/>
          <p:nvPr/>
        </p:nvSpPr>
        <p:spPr>
          <a:xfrm>
            <a:off x="9281160" y="26974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interlocutor únic</a:t>
            </a:r>
            <a:endParaRPr lang="en-US" sz="14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3749040"/>
            <a:ext cx="411480" cy="41148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1234440" y="365760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 propi i multidisciplinari, sense subcontractes</a:t>
            </a:r>
            <a:endParaRPr lang="en-US" sz="170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389120"/>
            <a:ext cx="411480" cy="41148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1234440" y="429768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Acompanyen centres sanitaris en sistemes, infraestructura, suport IT i digitalització</a:t>
            </a:r>
            <a:endParaRPr lang="en-US" sz="17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0"/>
            <a:ext cx="411480" cy="41148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1234440" y="493776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IT de l’ACES per al sector salut</a:t>
            </a:r>
            <a:endParaRPr lang="en-US" sz="1700" dirty="0"/>
          </a:p>
        </p:txBody>
      </p:sp>
      <p:pic>
        <p:nvPicPr>
          <p:cNvPr id="22" name="Image 3" descr="/home/claude/webinar/assets/justnet-logo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Quatre àrees, tot el cicle de digitalització d’un centre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606040" cy="3931920"/>
          </a:xfrm>
          <a:prstGeom prst="roundRect">
            <a:avLst>
              <a:gd name="adj" fmla="val 5263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91640"/>
            <a:ext cx="640080" cy="64008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260" y="1851660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4688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Aplicacions a mida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3337560"/>
            <a:ext cx="2194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Agenda, admissió, facturació, quadres de comandament i portals, integrats amb els sistemes que ja utilitza el centre.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3383280" y="1463040"/>
            <a:ext cx="2606040" cy="3931920"/>
          </a:xfrm>
          <a:prstGeom prst="roundRect">
            <a:avLst>
              <a:gd name="adj" fmla="val 5263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691640"/>
            <a:ext cx="640080" cy="64008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00" y="1851660"/>
            <a:ext cx="320040" cy="32004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611880" y="24688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Automatització i digitalització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3337560"/>
            <a:ext cx="2194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Sincronització entre agenda, CRM, facturació i sistemes clínics; recordatoris, documents i consentiments automàtics.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6217920" y="1463040"/>
            <a:ext cx="2606040" cy="3931920"/>
          </a:xfrm>
          <a:prstGeom prst="roundRect">
            <a:avLst>
              <a:gd name="adj" fmla="val 5263"/>
            </a:avLst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446520" y="1691640"/>
            <a:ext cx="640080" cy="640080"/>
          </a:xfrm>
          <a:prstGeom prst="ellipse">
            <a:avLst/>
          </a:prstGeom>
          <a:solidFill>
            <a:srgbClr val="6FD8DE"/>
          </a:solidFill>
          <a:ln w="12700">
            <a:solidFill>
              <a:srgbClr val="6FD8DE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540" y="1851660"/>
            <a:ext cx="320040" cy="32004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446520" y="24688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Comunicacions i IA conversacional</a:t>
            </a:r>
            <a:endParaRPr lang="en-US" sz="1700" dirty="0"/>
          </a:p>
        </p:txBody>
      </p:sp>
      <p:sp>
        <p:nvSpPr>
          <p:cNvPr id="17" name="Text 12"/>
          <p:cNvSpPr txBox="1"/>
          <p:nvPr/>
        </p:nvSpPr>
        <p:spPr>
          <a:xfrm>
            <a:off x="6446520" y="3337560"/>
            <a:ext cx="2194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Centraleta virtual al núvol amb IVR i cues, i agents d’IA per veu i WhatsApp que resolen consultes i gestionen cites abans de derivar a una persona.</a:t>
            </a:r>
            <a:endParaRPr lang="en-US" sz="1350" dirty="0"/>
          </a:p>
        </p:txBody>
      </p:sp>
      <p:sp>
        <p:nvSpPr>
          <p:cNvPr id="18" name="Shape 13"/>
          <p:cNvSpPr/>
          <p:nvPr/>
        </p:nvSpPr>
        <p:spPr>
          <a:xfrm>
            <a:off x="9052560" y="1463040"/>
            <a:ext cx="2606040" cy="3931920"/>
          </a:xfrm>
          <a:prstGeom prst="roundRect">
            <a:avLst>
              <a:gd name="adj" fmla="val 5263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9281160" y="1691640"/>
            <a:ext cx="640080" cy="64008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1180" y="1851660"/>
            <a:ext cx="320040" cy="32004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281160" y="24688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Sistemes i suport tècnic</a:t>
            </a:r>
            <a:endParaRPr lang="en-US" sz="1700" dirty="0"/>
          </a:p>
        </p:txBody>
      </p:sp>
      <p:sp>
        <p:nvSpPr>
          <p:cNvPr id="22" name="Text 16"/>
          <p:cNvSpPr txBox="1"/>
          <p:nvPr/>
        </p:nvSpPr>
        <p:spPr>
          <a:xfrm>
            <a:off x="9281160" y="3337560"/>
            <a:ext cx="2194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Servidors, xarxes i llocs de treball gestionats per un mateix equip, amb suport remot i presencial i manteniment preventiu.</a:t>
            </a:r>
            <a:endParaRPr lang="en-US" sz="1350" dirty="0"/>
          </a:p>
        </p:txBody>
      </p:sp>
      <p:pic>
        <p:nvPicPr>
          <p:cNvPr id="23" name="Image 4" descr="/home/claude/webinar/assets/justnet-logo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treballen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685800" cy="68580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6002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14630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Auditoria inicial</a:t>
            </a:r>
            <a:endParaRPr lang="en-US" sz="2100" dirty="0"/>
          </a:p>
        </p:txBody>
      </p:sp>
      <p:sp>
        <p:nvSpPr>
          <p:cNvPr id="6" name="Text 4"/>
          <p:cNvSpPr txBox="1"/>
          <p:nvPr/>
        </p:nvSpPr>
        <p:spPr>
          <a:xfrm>
            <a:off x="1554480" y="19202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Inventari, riscos, informe executiu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9144000" y="1572768"/>
            <a:ext cx="2468880" cy="731520"/>
          </a:xfrm>
          <a:prstGeom prst="roundRect">
            <a:avLst>
              <a:gd name="adj" fmla="val 15000"/>
            </a:avLst>
          </a:prstGeom>
          <a:solidFill>
            <a:srgbClr val="6FD8DE"/>
          </a:solidFill>
          <a:ln w="12700">
            <a:solidFill>
              <a:srgbClr val="6FD8D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0" y="1572768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0 €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40080" y="2606040"/>
            <a:ext cx="685800" cy="68580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26060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54480" y="246888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 prioritzat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1554480" y="29260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wins, full de ruta a 12 mesos, pressupost tancat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9144000" y="2578608"/>
            <a:ext cx="2468880" cy="73152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144000" y="2578608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setmana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640080" y="3611880"/>
            <a:ext cx="685800" cy="68580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" y="36118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54480" y="347472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Desplegament per fases</a:t>
            </a:r>
            <a:endParaRPr lang="en-US" sz="2100" dirty="0"/>
          </a:p>
        </p:txBody>
      </p:sp>
      <p:sp>
        <p:nvSpPr>
          <p:cNvPr id="18" name="Text 16"/>
          <p:cNvSpPr txBox="1"/>
          <p:nvPr/>
        </p:nvSpPr>
        <p:spPr>
          <a:xfrm>
            <a:off x="1554480" y="393192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Fora d’horari de consulta, amb pla de marxa enrere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9144000" y="3584448"/>
            <a:ext cx="2468880" cy="73152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144000" y="3584448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2–12 setmanes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640080" y="4617720"/>
            <a:ext cx="685800" cy="685800"/>
          </a:xfrm>
          <a:prstGeom prst="ellipse">
            <a:avLst/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0080" y="46177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1554480" y="448056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Millora contínua</a:t>
            </a:r>
            <a:endParaRPr lang="en-US" sz="2100" dirty="0"/>
          </a:p>
        </p:txBody>
      </p:sp>
      <p:sp>
        <p:nvSpPr>
          <p:cNvPr id="24" name="Text 22"/>
          <p:cNvSpPr txBox="1"/>
          <p:nvPr/>
        </p:nvSpPr>
        <p:spPr>
          <a:xfrm>
            <a:off x="1554480" y="493776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 mensual, revisió trimestral, SLA mesurat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144000" y="4590288"/>
            <a:ext cx="2468880" cy="73152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9144000" y="4590288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continuat</a:t>
            </a:r>
            <a:endParaRPr lang="en-US" sz="2000" dirty="0"/>
          </a:p>
        </p:txBody>
      </p:sp>
      <p:pic>
        <p:nvPicPr>
          <p:cNvPr id="27" name="Image 0" descr="/home/claude/webinar/assets/justnet-logo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28" name="Text 25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738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 només us quedeu amb tres coses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3520440" cy="3566160"/>
          </a:xfrm>
          <a:prstGeom prst="roundRect">
            <a:avLst>
              <a:gd name="adj" fmla="val 3896"/>
            </a:avLst>
          </a:prstGeom>
          <a:solidFill>
            <a:srgbClr val="1F3042"/>
          </a:solidFill>
          <a:ln w="12700">
            <a:solidFill>
              <a:srgbClr val="1F30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7373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6FD8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74320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 pot millorar tasques concretes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749040"/>
            <a:ext cx="2971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Avui, sense un gran projecte.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297680" y="1554480"/>
            <a:ext cx="3520440" cy="3566160"/>
          </a:xfrm>
          <a:prstGeom prst="roundRect">
            <a:avLst>
              <a:gd name="adj" fmla="val 3896"/>
            </a:avLst>
          </a:prstGeom>
          <a:solidFill>
            <a:srgbClr val="1F3042"/>
          </a:solidFill>
          <a:ln w="12700">
            <a:solidFill>
              <a:srgbClr val="1F304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0" y="17373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6FD8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400" dirty="0"/>
          </a:p>
        </p:txBody>
      </p:sp>
      <p:sp>
        <p:nvSpPr>
          <p:cNvPr id="9" name="Text 7"/>
          <p:cNvSpPr txBox="1"/>
          <p:nvPr/>
        </p:nvSpPr>
        <p:spPr>
          <a:xfrm>
            <a:off x="4572000" y="274320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substitueix el professional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3749040"/>
            <a:ext cx="2971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Allibera l’equip de feina repetitiva i fa el centre més accessible.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046720" y="1554480"/>
            <a:ext cx="3520440" cy="3566160"/>
          </a:xfrm>
          <a:prstGeom prst="roundRect">
            <a:avLst>
              <a:gd name="adj" fmla="val 3896"/>
            </a:avLst>
          </a:prstGeom>
          <a:solidFill>
            <a:srgbClr val="1F3042"/>
          </a:solidFill>
          <a:ln w="12700">
            <a:solidFill>
              <a:srgbClr val="1F304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7373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6FD8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4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74320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Només funciona integrada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3749040"/>
            <a:ext cx="2971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 l’agenda, les regles i els sistemes que ja teniu.</a:t>
            </a:r>
            <a:endParaRPr lang="en-US" sz="1500" dirty="0"/>
          </a:p>
        </p:txBody>
      </p:sp>
      <p:pic>
        <p:nvPicPr>
          <p:cNvPr id="15" name="Image 0" descr="/home/claude/webinar/assets/justnet-logo-whit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7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Auditoria de sistemes i digitalització per a centres ACES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00A7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Sistemes, infraestructura, processos digitals, suport IT i oportunitats d’automatització i IA. Gratuïta per als centres associats.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3657600" cy="1280160"/>
          </a:xfrm>
          <a:prstGeom prst="roundRect">
            <a:avLst>
              <a:gd name="adj" fmla="val 1071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228600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+300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971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centres associats a l’ACES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89120" y="2194560"/>
            <a:ext cx="3657600" cy="1280160"/>
          </a:xfrm>
          <a:prstGeom prst="roundRect">
            <a:avLst>
              <a:gd name="adj" fmla="val 1071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17720" y="228600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0 €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4617720" y="2971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als centres associats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657600"/>
            <a:ext cx="3657600" cy="1280160"/>
          </a:xfrm>
          <a:prstGeom prst="roundRect">
            <a:avLst>
              <a:gd name="adj" fmla="val 1071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7490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 dies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44348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hàbils per rebre l’informe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389120" y="3657600"/>
            <a:ext cx="3657600" cy="1280160"/>
          </a:xfrm>
          <a:prstGeom prst="roundRect">
            <a:avLst>
              <a:gd name="adj" fmla="val 10714"/>
            </a:avLst>
          </a:prstGeom>
          <a:solidFill>
            <a:srgbClr val="EEF2F5"/>
          </a:solidFill>
          <a:ln w="12700">
            <a:solidFill>
              <a:srgbClr val="EEF2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617720" y="37490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738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</a:t>
            </a:r>
            <a:endParaRPr lang="en-US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4617720" y="44348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0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compromís posterior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412480" y="1188720"/>
            <a:ext cx="3200400" cy="3931920"/>
          </a:xfrm>
          <a:prstGeom prst="roundRect">
            <a:avLst>
              <a:gd name="adj" fmla="val 4286"/>
            </a:avLst>
          </a:prstGeom>
          <a:solidFill>
            <a:srgbClr val="27384A"/>
          </a:solidFill>
          <a:ln w="12700">
            <a:solidFill>
              <a:srgbClr val="27384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641080" y="141732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Demaneu la vostra auditoria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8641080" y="2468880"/>
            <a:ext cx="274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FD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hola@justnetsystems.com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FD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93 198 60 62 · Barcelona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FD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91 914 84 48 · Madrid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FD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justnetsystems.com</a:t>
            </a:r>
            <a:endParaRPr lang="en-US" sz="1400" dirty="0"/>
          </a:p>
        </p:txBody>
      </p:sp>
      <p:pic>
        <p:nvPicPr>
          <p:cNvPr id="19" name="Image 0" descr="/home/claude/webinar/assets/justnet-logo-whit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641080" y="4343400"/>
            <a:ext cx="1554480" cy="640080"/>
          </a:xfrm>
          <a:prstGeom prst="rect">
            <a:avLst/>
          </a:prstGeom>
        </p:spPr>
      </p:pic>
      <p:pic>
        <p:nvPicPr>
          <p:cNvPr id="20" name="Image 1" descr="/home/claude/webinar/assets/justnet-logo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2738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0" y="1188720"/>
            <a:ext cx="1218895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0" b="1" dirty="0">
                <a:solidFill>
                  <a:srgbClr val="6FD8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0" y="3840480"/>
            <a:ext cx="12188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Preguntes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0" y="4663440"/>
            <a:ext cx="12188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 Glòria Lladós · ACES</a:t>
            </a:r>
            <a:endParaRPr lang="en-US" sz="1600" dirty="0"/>
          </a:p>
        </p:txBody>
      </p:sp>
      <p:pic>
        <p:nvPicPr>
          <p:cNvPr id="5" name="Image 0" descr="/home/claude/webinar/assets/justnet-logo-whit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7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2738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-1463040"/>
            <a:ext cx="5486400" cy="5486400"/>
          </a:xfrm>
          <a:prstGeom prst="ellipse">
            <a:avLst/>
          </a:prstGeom>
          <a:solidFill>
            <a:srgbClr val="00A7B5"/>
          </a:solidFill>
          <a:ln w="12700">
            <a:solidFill>
              <a:srgbClr val="00A7B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40080" y="201168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Moltes gràcies</a:t>
            </a:r>
            <a:endParaRPr lang="en-US" sz="5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38328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Dani M. Casas · danim.casas@justnetsystems.com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9D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Justnet Systems · hola@justnetsystems.com · 93 198 60 62 · justnetsystems.com</a:t>
            </a:r>
            <a:endParaRPr lang="en-US" sz="1600" dirty="0"/>
          </a:p>
        </p:txBody>
      </p:sp>
      <p:pic>
        <p:nvPicPr>
          <p:cNvPr id="5" name="Image 0" descr="/home/claude/webinar/assets/justnet-logo-whit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405872" y="6108192"/>
            <a:ext cx="123444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619963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A7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 · Webinar · 10.09.2026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 contacte al pacient atès</dc:title>
  <dc:subject>PptxGenJS Presentation</dc:subject>
  <dc:creator>Dani M. Casas</dc:creator>
  <cp:lastModifiedBy>Dani M. Casas</cp:lastModifiedBy>
  <cp:revision>1</cp:revision>
  <dcterms:created xsi:type="dcterms:W3CDTF">2026-09-10T09:22:25Z</dcterms:created>
  <dcterms:modified xsi:type="dcterms:W3CDTF">2026-09-10T09:22:25Z</dcterms:modified>
</cp:coreProperties>
</file>